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9" r:id="rId1"/>
  </p:sldMasterIdLst>
  <p:notesMasterIdLst>
    <p:notesMasterId r:id="rId62"/>
  </p:notesMasterIdLst>
  <p:sldIdLst>
    <p:sldId id="258" r:id="rId2"/>
    <p:sldId id="378" r:id="rId3"/>
    <p:sldId id="343" r:id="rId4"/>
    <p:sldId id="262" r:id="rId5"/>
    <p:sldId id="259" r:id="rId6"/>
    <p:sldId id="263" r:id="rId7"/>
    <p:sldId id="260" r:id="rId8"/>
    <p:sldId id="261" r:id="rId9"/>
    <p:sldId id="264" r:id="rId10"/>
    <p:sldId id="288" r:id="rId11"/>
    <p:sldId id="346" r:id="rId12"/>
    <p:sldId id="266" r:id="rId13"/>
    <p:sldId id="267" r:id="rId14"/>
    <p:sldId id="268" r:id="rId15"/>
    <p:sldId id="271" r:id="rId16"/>
    <p:sldId id="269" r:id="rId17"/>
    <p:sldId id="270" r:id="rId18"/>
    <p:sldId id="272" r:id="rId19"/>
    <p:sldId id="352" r:id="rId20"/>
    <p:sldId id="353" r:id="rId21"/>
    <p:sldId id="354" r:id="rId22"/>
    <p:sldId id="355" r:id="rId23"/>
    <p:sldId id="278" r:id="rId24"/>
    <p:sldId id="315" r:id="rId25"/>
    <p:sldId id="316" r:id="rId26"/>
    <p:sldId id="318" r:id="rId27"/>
    <p:sldId id="314" r:id="rId28"/>
    <p:sldId id="279" r:id="rId29"/>
    <p:sldId id="289" r:id="rId30"/>
    <p:sldId id="291" r:id="rId31"/>
    <p:sldId id="290" r:id="rId32"/>
    <p:sldId id="292" r:id="rId33"/>
    <p:sldId id="295" r:id="rId34"/>
    <p:sldId id="296" r:id="rId35"/>
    <p:sldId id="280" r:id="rId36"/>
    <p:sldId id="281" r:id="rId37"/>
    <p:sldId id="282" r:id="rId38"/>
    <p:sldId id="283" r:id="rId39"/>
    <p:sldId id="285" r:id="rId40"/>
    <p:sldId id="297" r:id="rId41"/>
    <p:sldId id="298" r:id="rId42"/>
    <p:sldId id="299" r:id="rId43"/>
    <p:sldId id="300" r:id="rId44"/>
    <p:sldId id="286" r:id="rId45"/>
    <p:sldId id="287" r:id="rId46"/>
    <p:sldId id="302" r:id="rId47"/>
    <p:sldId id="301" r:id="rId48"/>
    <p:sldId id="303" r:id="rId49"/>
    <p:sldId id="304" r:id="rId50"/>
    <p:sldId id="305" r:id="rId51"/>
    <p:sldId id="306" r:id="rId52"/>
    <p:sldId id="307" r:id="rId53"/>
    <p:sldId id="308" r:id="rId54"/>
    <p:sldId id="345" r:id="rId55"/>
    <p:sldId id="344" r:id="rId56"/>
    <p:sldId id="309" r:id="rId57"/>
    <p:sldId id="310" r:id="rId58"/>
    <p:sldId id="311" r:id="rId59"/>
    <p:sldId id="312" r:id="rId60"/>
    <p:sldId id="313" r:id="rId6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78395"/>
  </p:normalViewPr>
  <p:slideViewPr>
    <p:cSldViewPr snapToGrid="0" snapToObjects="1" showGuides="1">
      <p:cViewPr>
        <p:scale>
          <a:sx n="90" d="100"/>
          <a:sy n="90" d="100"/>
        </p:scale>
        <p:origin x="1192" y="144"/>
      </p:cViewPr>
      <p:guideLst/>
    </p:cSldViewPr>
  </p:slideViewPr>
  <p:notesTextViewPr>
    <p:cViewPr>
      <p:scale>
        <a:sx n="55" d="100"/>
        <a:sy n="55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10/7/19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87189-9274-814D-9CD5-CBA9E19E06C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590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8513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DC46B3B-A6E3-A041-934C-E25839EC6C4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525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997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andard Without My Na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lide Number Placeholder 5"/>
          <p:cNvSpPr txBox="1">
            <a:spLocks/>
          </p:cNvSpPr>
          <p:nvPr userDrawn="1"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/>
          <p:cNvGrpSpPr>
            <a:grpSpLocks/>
          </p:cNvGrpSpPr>
          <p:nvPr userDrawn="1"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2" name="Picture 11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962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4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emf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e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10: Classification and Logistic Regression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Linear Regression?</a:t>
            </a:r>
          </a:p>
        </p:txBody>
      </p:sp>
    </p:spTree>
    <p:extLst>
      <p:ext uri="{BB962C8B-B14F-4D97-AF65-F5344CB8AC3E}">
        <p14:creationId xmlns:p14="http://schemas.microsoft.com/office/powerpoint/2010/main" val="27745284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Given a dataset:</a:t>
                </a:r>
              </a:p>
              <a:p>
                <a:r>
                  <a:rPr lang="en-US" sz="2400" dirty="0"/>
                  <a:t>  </a:t>
                </a:r>
              </a:p>
              <a:p>
                <a:r>
                  <a:rPr lang="en-US" sz="2400" dirty="0"/>
                  <a:t>where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are categorical (sometimes referred to as </a:t>
                </a:r>
                <a:r>
                  <a:rPr lang="en-US" sz="2400" b="1" i="1" dirty="0"/>
                  <a:t>qualitative</a:t>
                </a:r>
                <a:r>
                  <a:rPr lang="en-US" sz="2400" dirty="0"/>
                  <a:t>), we would like to be able to predict which category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takes on given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𝑥</m:t>
                    </m:r>
                  </m:oMath>
                </a14:m>
                <a:r>
                  <a:rPr lang="en-US" sz="2400" dirty="0"/>
                  <a:t>.    </a:t>
                </a:r>
              </a:p>
              <a:p>
                <a:r>
                  <a:rPr lang="en-US" sz="2400" dirty="0"/>
                  <a:t>A categorical variable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could be encoded to be quantitative.  For example,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represents concentration of Harvard undergrads, then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could take on the values: 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423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</a:t>
            </a:r>
          </a:p>
        </p:txBody>
      </p:sp>
      <p:sp>
        <p:nvSpPr>
          <p:cNvPr id="5" name="Slide Number Placeholder 5"/>
          <p:cNvSpPr txBox="1">
            <a:spLocks/>
          </p:cNvSpPr>
          <p:nvPr/>
        </p:nvSpPr>
        <p:spPr>
          <a:xfrm>
            <a:off x="8570258" y="6331054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C616E8F-BF65-1643-9F00-FF84D0665BC6}" type="slidenum">
              <a:rPr lang="en-US" smtClean="0"/>
              <a:pPr/>
              <a:t>11</a:t>
            </a:fld>
            <a:endParaRPr lang="en-US"/>
          </a:p>
        </p:txBody>
      </p:sp>
      <p:grpSp>
        <p:nvGrpSpPr>
          <p:cNvPr id="6" name="Group 5"/>
          <p:cNvGrpSpPr>
            <a:grpSpLocks/>
          </p:cNvGrpSpPr>
          <p:nvPr/>
        </p:nvGrpSpPr>
        <p:grpSpPr>
          <a:xfrm>
            <a:off x="667462" y="6153741"/>
            <a:ext cx="812363" cy="461756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15058" y="6153741"/>
            <a:ext cx="475488" cy="47548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0732" y="1693050"/>
            <a:ext cx="4313959" cy="31482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7278" y="3862125"/>
            <a:ext cx="5799282" cy="123591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1751799" y="5424050"/>
            <a:ext cx="8490240" cy="830997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400" dirty="0">
                <a:latin typeface="Karla" charset="0"/>
                <a:ea typeface="Karla" charset="0"/>
                <a:cs typeface="Karla" charset="0"/>
              </a:rPr>
              <a:t>Linear regression </a:t>
            </a:r>
            <a:r>
              <a:rPr lang="en-US" sz="2400" b="1" dirty="0">
                <a:latin typeface="Karla" charset="0"/>
                <a:ea typeface="Karla" charset="0"/>
                <a:cs typeface="Karla" charset="0"/>
              </a:rPr>
              <a:t>does not work well</a:t>
            </a:r>
            <a:r>
              <a:rPr lang="en-US" sz="2400" dirty="0">
                <a:latin typeface="Karla" charset="0"/>
                <a:ea typeface="Karla" charset="0"/>
                <a:cs typeface="Karla" charset="0"/>
              </a:rPr>
              <a:t>, or is not appropriate at all, in this setting.</a:t>
            </a:r>
          </a:p>
        </p:txBody>
      </p:sp>
    </p:spTree>
    <p:extLst>
      <p:ext uri="{BB962C8B-B14F-4D97-AF65-F5344CB8AC3E}">
        <p14:creationId xmlns:p14="http://schemas.microsoft.com/office/powerpoint/2010/main" val="4047683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Classification Example (cont.)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762840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A linear regression could be used to predict </a:t>
            </a:r>
            <a:r>
              <a:rPr lang="en-US" sz="2400" i="1" dirty="0"/>
              <a:t>y</a:t>
            </a:r>
            <a:r>
              <a:rPr lang="en-US" sz="2400" dirty="0"/>
              <a:t> from </a:t>
            </a:r>
            <a:r>
              <a:rPr lang="en-US" sz="2400" b="1" i="1" dirty="0"/>
              <a:t>x</a:t>
            </a:r>
            <a:r>
              <a:rPr lang="en-US" sz="2400" dirty="0"/>
              <a:t>. What would be wrong with such a model?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 The model would imply a specific ordering of the outcome, and would treat a one-unit change in </a:t>
            </a:r>
            <a:r>
              <a:rPr lang="en-US" sz="2400" i="1" dirty="0"/>
              <a:t>y</a:t>
            </a:r>
            <a:r>
              <a:rPr lang="en-US" sz="2400" dirty="0"/>
              <a:t> equivalent.  The jump from </a:t>
            </a:r>
            <a:r>
              <a:rPr lang="en-US" sz="2400" i="1" dirty="0"/>
              <a:t>y </a:t>
            </a:r>
            <a:r>
              <a:rPr lang="en-US" sz="2400" dirty="0"/>
              <a:t>= 1 to y = 2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 </a:t>
            </a:r>
            <a:r>
              <a:rPr lang="en-US" sz="2400" dirty="0"/>
              <a:t>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) should not be interpreted as the same as a jump from </a:t>
            </a:r>
            <a:r>
              <a:rPr lang="en-US" sz="2400" i="1" dirty="0"/>
              <a:t>y </a:t>
            </a:r>
            <a:r>
              <a:rPr lang="en-US" sz="2400" dirty="0"/>
              <a:t>= 2 to </a:t>
            </a:r>
            <a:r>
              <a:rPr lang="en-US" sz="2400" i="1" dirty="0"/>
              <a:t>y </a:t>
            </a:r>
            <a:r>
              <a:rPr lang="en-US" sz="2400" dirty="0"/>
              <a:t>= 3 (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to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everyone</a:t>
            </a:r>
            <a:r>
              <a:rPr lang="en-US" sz="2400" dirty="0">
                <a:solidFill>
                  <a:schemeClr val="tx2"/>
                </a:solidFill>
              </a:rPr>
              <a:t>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else</a:t>
            </a:r>
            <a:r>
              <a:rPr lang="en-US" sz="2400" dirty="0"/>
              <a:t>).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Similarly, the response variable could be reordered such that </a:t>
            </a:r>
            <a:r>
              <a:rPr lang="en-US" sz="2400" i="1" dirty="0"/>
              <a:t>y </a:t>
            </a:r>
            <a:r>
              <a:rPr lang="en-US" sz="2400" dirty="0"/>
              <a:t>= 1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Statistics</a:t>
            </a:r>
            <a:r>
              <a:rPr lang="en-US" sz="2400" dirty="0"/>
              <a:t> and </a:t>
            </a:r>
            <a:r>
              <a:rPr lang="en-US" sz="2400" i="1" dirty="0"/>
              <a:t>y </a:t>
            </a:r>
            <a:r>
              <a:rPr lang="en-US" sz="2400" dirty="0"/>
              <a:t>= 2 represents </a:t>
            </a:r>
            <a:r>
              <a:rPr lang="en-US" sz="2400" dirty="0">
                <a:solidFill>
                  <a:schemeClr val="accent6">
                    <a:lumMod val="75000"/>
                  </a:schemeClr>
                </a:solidFill>
              </a:rPr>
              <a:t>CS</a:t>
            </a:r>
            <a:r>
              <a:rPr lang="en-US" sz="2400" dirty="0"/>
              <a:t>, and then the model estimates and predictions would be fundamentally different.   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If the categorical response variable was </a:t>
            </a:r>
            <a:r>
              <a:rPr lang="en-US" sz="2400" b="1" i="1" dirty="0"/>
              <a:t>ordinal</a:t>
            </a:r>
            <a:r>
              <a:rPr lang="en-US" sz="2400" dirty="0"/>
              <a:t> (had a natural ordering, like class year, Freshman, Sophomore, etc.), then a linear regression model would make some sense but is still not ideal.	</a:t>
            </a:r>
          </a:p>
        </p:txBody>
      </p:sp>
    </p:spTree>
    <p:extLst>
      <p:ext uri="{BB962C8B-B14F-4D97-AF65-F5344CB8AC3E}">
        <p14:creationId xmlns:p14="http://schemas.microsoft.com/office/powerpoint/2010/main" val="3369838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</p:spPr>
            <p:txBody>
              <a:bodyPr/>
              <a:lstStyle/>
              <a:p>
                <a:r>
                  <a:rPr lang="en-US" sz="2400" dirty="0"/>
                  <a:t>The simplest form of classification is when the response variable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has only two categories, and then an ordering of the categories is natural.  For example, an upperclassmen Harvard student could be categorized as (note,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 category is a "catch-all" so it would involve both River House students and those who live in other situations: off campus, </a:t>
                </a:r>
                <a:r>
                  <a:rPr lang="en-US" sz="2400" dirty="0" err="1"/>
                  <a:t>etc</a:t>
                </a:r>
                <a:r>
                  <a:rPr lang="en-US" sz="2400" dirty="0"/>
                  <a:t>):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Linear regression could be used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𝑦</m:t>
                    </m:r>
                  </m:oMath>
                </a14:m>
                <a:r>
                  <a:rPr lang="en-US" sz="2400" dirty="0"/>
                  <a:t> directly from a set of covariates (like sex, whether an athlete or not, concentration, GPA, etc.), and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≥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  <m:r>
                      <a:rPr lang="en-US" sz="2400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,</m:t>
                    </m:r>
                  </m:oMath>
                </a14:m>
                <a:r>
                  <a:rPr lang="en-US" sz="2400" dirty="0"/>
                  <a:t> we could predict the student lives in the Quad and predict other houses if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  <m:r>
                      <a:rPr lang="mr-IN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0.5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725173" cy="2111143"/>
              </a:xfrm>
              <a:blipFill rotWithShape="0">
                <a:blip r:embed="rId2"/>
                <a:stretch>
                  <a:fillRect l="-910" t="-22478" r="-1364" b="-1322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5877" y="3429000"/>
            <a:ext cx="4475377" cy="771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3833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What could go wrong with this linear regression model? </a:t>
            </a:r>
          </a:p>
          <a:p>
            <a:r>
              <a:rPr lang="en-US" sz="2400" dirty="0"/>
              <a:t>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767" y="1711796"/>
            <a:ext cx="6712037" cy="4474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9098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Even Simpler Classification Problem: Binary Response (</a:t>
            </a:r>
            <a:r>
              <a:rPr lang="en-US" dirty="0" err="1"/>
              <a:t>cont</a:t>
            </a:r>
            <a:r>
              <a:rPr lang="en-US" dirty="0"/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</p:spPr>
            <p:txBody>
              <a:bodyPr/>
              <a:lstStyle/>
              <a:p>
                <a:r>
                  <a:rPr lang="en-US" sz="2400" dirty="0"/>
                  <a:t>The main issue is you could get non-</a:t>
                </a:r>
                <a:r>
                  <a:rPr lang="en-US" sz="2400" dirty="0" err="1"/>
                  <a:t>sensical</a:t>
                </a:r>
                <a:r>
                  <a:rPr lang="en-US" sz="2400" dirty="0"/>
                  <a:t> values for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.</m:t>
                    </m:r>
                  </m:oMath>
                </a14:m>
                <a:r>
                  <a:rPr lang="en-US" sz="2400" dirty="0"/>
                  <a:t>  Since this is modeling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i="1">
                        <a:latin typeface="Cambria Math" charset="0"/>
                      </a:rPr>
                      <m:t>𝑦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, values for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sz="2400" dirty="0"/>
                  <a:t> below 0 and above 1 would be at odds with the natural measure for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</a:rPr>
                      <m:t>𝑦</m:t>
                    </m:r>
                    <m:r>
                      <a:rPr lang="en-US" sz="2400" b="0" i="0" smtClean="0">
                        <a:latin typeface="Cambria Math" charset="0"/>
                      </a:rPr>
                      <m:t>. </m:t>
                    </m:r>
                  </m:oMath>
                </a14:m>
                <a:r>
                  <a:rPr lang="en-US" sz="2400" dirty="0"/>
                  <a:t>Linear regression can lead to this issue.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2496" y="4746857"/>
                <a:ext cx="10327008" cy="2111143"/>
              </a:xfrm>
              <a:blipFill rotWithShape="0">
                <a:blip r:embed="rId3"/>
                <a:stretch>
                  <a:fillRect l="-945" t="-54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2445" y="600169"/>
            <a:ext cx="6552170" cy="43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738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Binary </a:t>
            </a:r>
            <a:r>
              <a:rPr lang="en-US" dirty="0"/>
              <a:t>Response &amp;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22756696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Pavlos Game #45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25" y="2082113"/>
            <a:ext cx="5486400" cy="365760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745410" y="1411485"/>
            <a:ext cx="9097298" cy="4328228"/>
            <a:chOff x="2745410" y="1411485"/>
            <a:chExt cx="9097298" cy="4328228"/>
          </a:xfrm>
        </p:grpSpPr>
        <p:grpSp>
          <p:nvGrpSpPr>
            <p:cNvPr id="3" name="Group 2"/>
            <p:cNvGrpSpPr/>
            <p:nvPr/>
          </p:nvGrpSpPr>
          <p:grpSpPr>
            <a:xfrm>
              <a:off x="5400790" y="2082113"/>
              <a:ext cx="6441918" cy="3657600"/>
              <a:chOff x="5400790" y="2082113"/>
              <a:chExt cx="6441918" cy="3657600"/>
            </a:xfrm>
          </p:grpSpPr>
          <p:pic>
            <p:nvPicPr>
              <p:cNvPr id="11" name="Picture 10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356308" y="2082113"/>
                <a:ext cx="5486400" cy="3657600"/>
              </a:xfrm>
              <a:prstGeom prst="rect">
                <a:avLst/>
              </a:prstGeom>
            </p:spPr>
          </p:pic>
          <p:sp>
            <p:nvSpPr>
              <p:cNvPr id="12" name="Right Arrow 11"/>
              <p:cNvSpPr/>
              <p:nvPr/>
            </p:nvSpPr>
            <p:spPr>
              <a:xfrm>
                <a:off x="5498757" y="3466756"/>
                <a:ext cx="857551" cy="494270"/>
              </a:xfrm>
              <a:prstGeom prst="rightArrow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3" name="TextBox 12"/>
                  <p:cNvSpPr txBox="1"/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𝑌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𝑓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𝑥</m:t>
                          </m:r>
                          <m:r>
                            <a:rPr lang="en-US" b="0" i="1" smtClean="0">
                              <a:latin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3" name="TextBox 1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00790" y="3062514"/>
                    <a:ext cx="955518" cy="276999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l="-5096" t="-2174" r="-8280" b="-32609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" name="TextBox 3"/>
            <p:cNvSpPr txBox="1"/>
            <p:nvPr/>
          </p:nvSpPr>
          <p:spPr>
            <a:xfrm>
              <a:off x="2745410" y="1411485"/>
              <a:ext cx="63642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latin typeface="Karla" charset="0"/>
                  <a:ea typeface="Karla" charset="0"/>
                  <a:cs typeface="Karla" charset="0"/>
                </a:rPr>
                <a:t>Think of a function that would do this for us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9932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Logistic Regression addresses the problem of estimating a probability,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, to be outside the range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</a:rPr>
                      <m:t>[0,1]</m:t>
                    </m:r>
                  </m:oMath>
                </a14:m>
                <a:r>
                  <a:rPr lang="en-US" dirty="0"/>
                  <a:t>. The logistic regression model uses a function, called the </a:t>
                </a:r>
                <a:r>
                  <a:rPr lang="en-US" b="1" i="1" dirty="0"/>
                  <a:t>logistic </a:t>
                </a:r>
                <a:r>
                  <a:rPr lang="en-US" dirty="0"/>
                  <a:t>function, to model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charset="0"/>
                          </a:rPr>
                          <m:t>𝑦</m:t>
                        </m:r>
                        <m:r>
                          <a:rPr lang="en-US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dirty="0"/>
                  <a:t>: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240" t="-2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0457" y="3569100"/>
            <a:ext cx="86360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2097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As a result the model will predict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</m:oMath>
                </a14:m>
                <a:r>
                  <a:rPr lang="en-US" sz="2400" dirty="0"/>
                  <a:t> with an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𝑆</m:t>
                    </m:r>
                  </m:oMath>
                </a14:m>
                <a:r>
                  <a:rPr lang="en-US" sz="2400" dirty="0"/>
                  <a:t>-shaped curve, which is the general shape of the logistic function. 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 shifts the curve right or left by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c</m:t>
                    </m:r>
                    <m:r>
                      <a:rPr lang="en-US" b="0" i="0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0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/>
                  <a:t>.</a:t>
                </a:r>
              </a:p>
              <a:p>
                <a:pPr>
                  <a:spcAft>
                    <a:spcPts val="1200"/>
                  </a:spcAft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controls </a:t>
                </a:r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how steep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Karla" charset="0"/>
                        <a:cs typeface="Karla" charset="0"/>
                      </a:rPr>
                      <m:t>𝑆</m:t>
                    </m:r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-shaped curve is. Distance from ½ to almost 1 or ½ to almost 0 to ½ is 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ea typeface="Karla" charset="0"/>
                            <a:cs typeface="Karla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charset="0"/>
                            <a:ea typeface="Karla" charset="0"/>
                            <a:cs typeface="Karla" charset="0"/>
                          </a:rPr>
                          <m:t>2</m:t>
                        </m:r>
                      </m:num>
                      <m:den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Karla" charset="0"/>
                                <a:cs typeface="Karla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i="1">
                                <a:latin typeface="Cambria Math" charset="0"/>
                                <a:ea typeface="Karla" charset="0"/>
                                <a:cs typeface="Karla" charset="0"/>
                              </a:rPr>
                              <m:t>1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2400" dirty="0">
                    <a:latin typeface="Karla" charset="0"/>
                    <a:ea typeface="Karla" charset="0"/>
                    <a:cs typeface="Karla" charset="0"/>
                  </a:rPr>
                  <a:t> 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Note: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positive, then the predicted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i="1">
                            <a:latin typeface="Cambria Math" charset="0"/>
                          </a:rPr>
                          <m:t>=1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goes from zero for small values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to one for large values of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and 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is negative, then the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𝑃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𝑦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 </m:t>
                        </m:r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e>
                    </m:d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has opposite association.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574814" cy="5059755"/>
              </a:xfrm>
              <a:blipFill>
                <a:blip r:embed="rId3"/>
                <a:stretch>
                  <a:fillRect l="-840" t="-7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58413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BE697-AA43-E442-B372-87DE65DDF3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Announcements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B1B0F9-27EF-F348-8ADD-22AE885F7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415" y="1282390"/>
            <a:ext cx="10327008" cy="461660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Project assignments coming out Wednesday.  Email helpline TODAY if you haven’t submitted preferences.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HW2: grades coming tonight.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HW3: due Wed @ 11:59pm.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HW4: individual assignment.  No working with other students.  Feel free to use Ed, OHs, and Google like normal.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FB7F9B-2413-3646-9C8B-67833F5FF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58912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20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1948069" y="983807"/>
            <a:ext cx="8521148" cy="5593231"/>
            <a:chOff x="1364974" y="600169"/>
            <a:chExt cx="9692948" cy="6362394"/>
          </a:xfrm>
        </p:grpSpPr>
        <p:grpSp>
          <p:nvGrpSpPr>
            <p:cNvPr id="16" name="Group 15"/>
            <p:cNvGrpSpPr/>
            <p:nvPr/>
          </p:nvGrpSpPr>
          <p:grpSpPr>
            <a:xfrm>
              <a:off x="1364974" y="600169"/>
              <a:ext cx="9692948" cy="6362394"/>
              <a:chOff x="283904" y="2040834"/>
              <a:chExt cx="10694505" cy="7129670"/>
            </a:xfrm>
          </p:grpSpPr>
          <p:grpSp>
            <p:nvGrpSpPr>
              <p:cNvPr id="14" name="Group 13"/>
              <p:cNvGrpSpPr/>
              <p:nvPr/>
            </p:nvGrpSpPr>
            <p:grpSpPr>
              <a:xfrm>
                <a:off x="283904" y="2040834"/>
                <a:ext cx="10694505" cy="7129670"/>
                <a:chOff x="2332382" y="1411694"/>
                <a:chExt cx="7026459" cy="4684306"/>
              </a:xfrm>
            </p:grpSpPr>
            <p:pic>
              <p:nvPicPr>
                <p:cNvPr id="5" name="Picture 4"/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32382" y="1411694"/>
                  <a:ext cx="7026459" cy="4684306"/>
                </a:xfrm>
                <a:prstGeom prst="rect">
                  <a:avLst/>
                </a:prstGeom>
              </p:spPr>
            </p:pic>
            <p:cxnSp>
              <p:nvCxnSpPr>
                <p:cNvPr id="9" name="Straight Arrow Connector 8"/>
                <p:cNvCxnSpPr/>
                <p:nvPr/>
              </p:nvCxnSpPr>
              <p:spPr>
                <a:xfrm>
                  <a:off x="5526892" y="2994991"/>
                  <a:ext cx="773850" cy="0"/>
                </a:xfrm>
                <a:prstGeom prst="straightConnector1">
                  <a:avLst/>
                </a:prstGeom>
                <a:ln>
                  <a:solidFill>
                    <a:schemeClr val="accent2">
                      <a:lumMod val="75000"/>
                    </a:schemeClr>
                  </a:solidFill>
                  <a:headEnd type="triangle"/>
                  <a:tailEnd type="triangle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" name="TextBox 6"/>
                  <p:cNvSpPr txBox="1"/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b="0" i="1" smtClean="0">
                              <a:latin typeface="Cambria Math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𝛽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7" name="TextBox 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902287" y="3589051"/>
                    <a:ext cx="1457738" cy="745185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5208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17" name="Straight Arrow Connector 16"/>
            <p:cNvCxnSpPr/>
            <p:nvPr/>
          </p:nvCxnSpPr>
          <p:spPr>
            <a:xfrm flipV="1">
              <a:off x="6812794" y="1205948"/>
              <a:ext cx="1151763" cy="833"/>
            </a:xfrm>
            <a:prstGeom prst="straightConnector1">
              <a:avLst/>
            </a:prstGeom>
            <a:ln>
              <a:solidFill>
                <a:schemeClr val="accent2">
                  <a:lumMod val="75000"/>
                </a:schemeClr>
              </a:solidFill>
              <a:headEnd type="triangle"/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charset="0"/>
                        </a:rPr>
                        <m:t>2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2943" y="1065413"/>
                <a:ext cx="1321219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Arc 20"/>
          <p:cNvSpPr/>
          <p:nvPr/>
        </p:nvSpPr>
        <p:spPr>
          <a:xfrm rot="1016666">
            <a:off x="6679097" y="3154016"/>
            <a:ext cx="516835" cy="530087"/>
          </a:xfrm>
          <a:prstGeom prst="arc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b="0" i="1" smtClean="0">
                              <a:latin typeface="Cambria Math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63795" y="2874321"/>
                <a:ext cx="1321219" cy="61651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0111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21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554"/>
            <a:ext cx="6515098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92804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Regression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FD6AAA-7C75-FB4B-8EA1-06B22787237D}" type="slidenum">
              <a:rPr lang="en-US" smtClean="0"/>
              <a:t>22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5886" y="1187137"/>
            <a:ext cx="4240800" cy="750671"/>
          </a:xfrm>
          <a:prstGeom prst="rect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</a:ln>
          <a:effectLst/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952" y="2249424"/>
            <a:ext cx="651510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984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</p:spPr>
            <p:txBody>
              <a:bodyPr/>
              <a:lstStyle/>
              <a:p>
                <a:r>
                  <a:rPr lang="en-US" sz="2400" dirty="0"/>
                  <a:t>With a little bit of algebraic work, the logistic model can be rewritten as: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The value inside the natural log function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num>
                      <m:den>
                        <m:r>
                          <a:rPr lang="en-US" sz="2400" b="0" i="1" smtClean="0">
                            <a:latin typeface="Cambria Math" charset="0"/>
                          </a:rPr>
                          <m:t>1−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𝑃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𝑌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=1)</m:t>
                        </m:r>
                      </m:den>
                    </m:f>
                  </m:oMath>
                </a14:m>
                <a:r>
                  <a:rPr lang="en-US" sz="2400" dirty="0"/>
                  <a:t>, is called the </a:t>
                </a:r>
                <a:r>
                  <a:rPr lang="en-US" sz="2400" b="1" i="1" dirty="0"/>
                  <a:t>odds</a:t>
                </a:r>
                <a:r>
                  <a:rPr lang="en-US" sz="2400" dirty="0"/>
                  <a:t>, thus logistic regression is said to model the </a:t>
                </a:r>
                <a:r>
                  <a:rPr lang="en-US" sz="2400" b="1" i="1" dirty="0"/>
                  <a:t>log-odds</a:t>
                </a:r>
                <a:r>
                  <a:rPr lang="en-US" sz="2400" dirty="0"/>
                  <a:t> with a linear function of the predictors or features,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.  This gives us the natural interpretation of the estimates similar to linear regression: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is associated with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change in the log-odds of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; or better yet, a one unit change in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 is associated with an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𝑒</m:t>
                        </m:r>
                      </m:e>
                      <m:sup>
                        <m:sSub>
                          <m:sSubPr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sup>
                    </m:sSup>
                  </m:oMath>
                </a14:m>
                <a:r>
                  <a:rPr lang="en-US" sz="2400" dirty="0"/>
                  <a:t> change in the odds that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.</a:t>
                </a:r>
              </a:p>
            </p:txBody>
          </p:sp>
        </mc:Choice>
        <mc:Fallback xmlns="">
          <p:sp>
            <p:nvSpPr>
              <p:cNvPr id="12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8593" y="1117672"/>
                <a:ext cx="10574814" cy="2111143"/>
              </a:xfrm>
              <a:blipFill rotWithShape="0">
                <a:blip r:embed="rId2"/>
                <a:stretch>
                  <a:fillRect l="-923" t="-2305" b="-153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0846" y="1936392"/>
            <a:ext cx="64897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74047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Estimating the Simple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4806809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Unlike in linear regression where there exists a closed-form solution to finding the estimates,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’s, for the true parameters, logistic regression estimates cannot be calculated through simple matrix multiplication.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b="1" dirty="0">
                    <a:solidFill>
                      <a:schemeClr val="accent2"/>
                    </a:solidFill>
                  </a:rPr>
                  <a:t>Questions: 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In linear regression what loss function was used to determine the parameter estimates?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What was the probabilistic perspective on linear regression?	</a:t>
                </a:r>
              </a:p>
              <a:p>
                <a:pPr lvl="1">
                  <a:spcAft>
                    <a:spcPts val="1800"/>
                  </a:spcAft>
                  <a:buFont typeface="Arial" charset="0"/>
                  <a:buChar char="•"/>
                </a:pPr>
                <a:r>
                  <a:rPr lang="en-US" dirty="0"/>
                  <a:t>Logistic Regression also has a likelihood based approach to estimating parameter coefficients.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265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65333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Estimation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=1:   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Probability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=0:   1−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</m:d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</m:sup>
                      </m:sSup>
                      <m:sSup>
                        <m:sSup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(1−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𝑦</m:t>
                          </m:r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)</m:t>
                          </m:r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6150" y="1337535"/>
                <a:ext cx="5065486" cy="1954318"/>
              </a:xfrm>
              <a:prstGeom prst="rect">
                <a:avLst/>
              </a:prstGeom>
              <a:blipFill rotWithShape="0">
                <a:blip r:embed="rId2"/>
                <a:stretch>
                  <a:fillRect l="-1805" t="-242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solidFill>
                      <a:schemeClr val="accent2"/>
                    </a:solidFill>
                    <a:latin typeface="Cambria Math" charset="0"/>
                  </a:rPr>
                  <a:t>where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</a:rPr>
                  <a:t>:</a:t>
                </a:r>
                <a:endParaRPr lang="en-US" sz="24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ambria Math" charset="0"/>
                </a:endParaRP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𝑝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=1|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𝑋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𝑥</m:t>
                    </m:r>
                    <m:r>
                      <a:rPr lang="en-US" sz="2400" b="0" i="1" smtClean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and therefore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depends on X.</a:t>
                </a:r>
              </a:p>
              <a:p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Thus not every </a:t>
                </a:r>
                <a:r>
                  <a:rPr lang="en-US" sz="2400" i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ambria Math" charset="0"/>
                    <a:ea typeface="Cambria Math" charset="0"/>
                    <a:cs typeface="Cambria Math" charset="0"/>
                  </a:rPr>
                  <a:t>p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 is the same for each individual measurement. </a:t>
                </a:r>
              </a:p>
              <a:p>
                <a:endPara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3645581"/>
                <a:ext cx="5746708" cy="2308324"/>
              </a:xfrm>
              <a:prstGeom prst="rect">
                <a:avLst/>
              </a:prstGeom>
              <a:blipFill rotWithShape="0">
                <a:blip r:embed="rId3"/>
                <a:stretch>
                  <a:fillRect l="-1591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4C99B51D-D34E-9941-9381-A1831CB53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50" y="1639917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0748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Likelihood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808593" y="1117672"/>
            <a:ext cx="10574814" cy="2111143"/>
          </a:xfrm>
        </p:spPr>
        <p:txBody>
          <a:bodyPr/>
          <a:lstStyle/>
          <a:p>
            <a:r>
              <a:rPr lang="en-US" sz="2400" dirty="0"/>
              <a:t>The likelihood of a single observation for </a:t>
            </a:r>
            <a:r>
              <a:rPr lang="en-US" sz="2400" i="1" dirty="0"/>
              <a:t>p</a:t>
            </a:r>
            <a:r>
              <a:rPr lang="en-US" sz="2400" dirty="0"/>
              <a:t> given </a:t>
            </a:r>
            <a:r>
              <a:rPr lang="en-US" sz="2400" i="1" dirty="0"/>
              <a:t>x and y </a:t>
            </a:r>
            <a:r>
              <a:rPr lang="en-US" sz="2400" dirty="0"/>
              <a:t> is: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Given the observations are independent, what is the likelihood function for </a:t>
            </a:r>
            <a:r>
              <a:rPr lang="en-US" sz="2400" i="1" dirty="0"/>
              <a:t>p</a:t>
            </a:r>
            <a:r>
              <a:rPr lang="en-US" sz="2400" dirty="0"/>
              <a:t>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𝑃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sSubSup>
                        <m:sSub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bSup>
                      <m:sSup>
                        <m:sSup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29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9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194" y="1678171"/>
                <a:ext cx="6314934" cy="512704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𝐿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nary>
                        <m:naryPr>
                          <m:chr m:val="∏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nary>
                            <m:naryPr>
                              <m:chr m:val="∏"/>
                              <m:supHide m:val="on"/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Sup>
                                <m:sSub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  <m:sup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bSup>
                              <m:sSup>
                                <m:sSup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1−</m:t>
                                      </m:r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𝑝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  <m:sup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2860" y="3228815"/>
                <a:ext cx="8314648" cy="1195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func>
                        <m:funcPr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3200" b="0" i="0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log</m:t>
                          </m:r>
                        </m:fName>
                        <m:e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𝑝</m:t>
                              </m:r>
                            </m:e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𝑌</m:t>
                              </m:r>
                            </m:e>
                          </m:d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</m:e>
                      </m:func>
                      <m:r>
                        <a:rPr lang="en-US" sz="32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32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200" b="0" i="0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log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32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func>
                                <m:funcPr>
                                  <m:ctrlP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3200" b="0" i="0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(1−</m:t>
                                  </m:r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)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593" y="4742454"/>
                <a:ext cx="10932095" cy="1195007"/>
              </a:xfrm>
              <a:prstGeom prst="rect">
                <a:avLst/>
              </a:prstGeom>
              <a:blipFill>
                <a:blip r:embed="rId4"/>
                <a:stretch>
                  <a:fillRect t="-144792" b="-20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69394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Loss Function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918124" y="2704706"/>
            <a:ext cx="10924583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How do we minimize this?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Differentiate, equate to zero and solve for it!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But </a:t>
            </a:r>
            <a:r>
              <a:rPr lang="en-US" sz="2400" dirty="0" err="1"/>
              <a:t>jeeze</a:t>
            </a:r>
            <a:r>
              <a:rPr lang="en-US" sz="2400" dirty="0"/>
              <a:t> does this look messy?!  It will not necessarily have a closed form solution.</a:t>
            </a:r>
            <a:br>
              <a:rPr lang="en-US" sz="2400" dirty="0"/>
            </a:b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 So how do we determine the parameter estimates?  Through an iterative approach (we will talk about this </a:t>
            </a:r>
            <a:r>
              <a:rPr lang="en-US" sz="2400" i="1" dirty="0"/>
              <a:t>at length </a:t>
            </a:r>
            <a:r>
              <a:rPr lang="en-US" sz="2400" dirty="0"/>
              <a:t>in future lectures).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9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𝑝</m:t>
                          </m:r>
                        </m:e>
                        <m:e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𝑌</m:t>
                          </m:r>
                        </m:e>
                      </m:d>
                      <m:r>
                        <a:rPr lang="en-US" sz="2900" b="0" i="1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⌊"/>
                                  <m:endChr m:val="⌋"/>
                                  <m:ctrlPr>
                                    <a:rPr lang="en-US" sz="290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func>
                                    <m:funcPr>
                                      <m:ctrlP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900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f>
                                        <m:fPr>
                                          <m:ctrlPr>
                                            <a:rPr lang="mr-IN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</m:t>
                                          </m:r>
                                        </m:num>
                                        <m:den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1+</m:t>
                                          </m:r>
                                          <m:sSup>
                                            <m:sSup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𝑒</m:t>
                                              </m:r>
                                            </m:e>
                                            <m:sup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−</m:t>
                                              </m:r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𝛽</m:t>
                                              </m:r>
                                              <m:sSub>
                                                <m:sSubPr>
                                                  <m:ctrlP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𝑋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sup>
                                          </m:sSup>
                                        </m:den>
                                      </m:f>
                                      <m:r>
                                        <a:rPr lang="en-US" sz="29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+</m:t>
                                      </m:r>
                                      <m:d>
                                        <m:d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1−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func>
                                        <m:funcPr>
                                          <m:ctrlPr>
                                            <a:rPr lang="en-US" sz="2900" i="1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2900">
                                              <a:solidFill>
                                                <a:schemeClr val="tx1">
                                                  <a:lumMod val="75000"/>
                                                  <a:lumOff val="25000"/>
                                                </a:schemeClr>
                                              </a:solidFill>
                                              <a:latin typeface="Cambria Math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mr-IN" sz="2900" i="1" smtClean="0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en-US" sz="2900" i="1">
                                                  <a:solidFill>
                                                    <a:schemeClr val="tx1">
                                                      <a:lumMod val="75000"/>
                                                      <a:lumOff val="25000"/>
                                                    </a:schemeClr>
                                                  </a:solidFill>
                                                  <a:latin typeface="Cambria Math" charset="0"/>
                                                </a:rPr>
                                                <m:t>1−</m:t>
                                              </m:r>
                                              <m:f>
                                                <m:fPr>
                                                  <m:ctrlPr>
                                                    <a:rPr lang="mr-IN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fPr>
                                                <m:num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</m:t>
                                                  </m:r>
                                                </m:num>
                                                <m:den>
                                                  <m:r>
                                                    <a:rPr lang="en-US" sz="2900" i="1">
                                                      <a:solidFill>
                                                        <a:schemeClr val="tx1">
                                                          <a:lumMod val="75000"/>
                                                          <a:lumOff val="25000"/>
                                                        </a:schemeClr>
                                                      </a:solidFill>
                                                      <a:latin typeface="Cambria Math" charset="0"/>
                                                    </a:rPr>
                                                    <m:t>1+</m:t>
                                                  </m:r>
                                                  <m:sSup>
                                                    <m:sSupPr>
                                                      <m:ctrlP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panose="02040503050406030204" pitchFamily="18" charset="0"/>
                                                        </a:rPr>
                                                      </m:ctrlPr>
                                                    </m:sSupPr>
                                                    <m:e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𝑒</m:t>
                                                      </m:r>
                                                    </m:e>
                                                    <m:sup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−</m:t>
                                                      </m:r>
                                                      <m:r>
                                                        <a:rPr lang="en-US" sz="2900" i="1">
                                                          <a:solidFill>
                                                            <a:schemeClr val="tx1">
                                                              <a:lumMod val="75000"/>
                                                              <a:lumOff val="25000"/>
                                                            </a:schemeClr>
                                                          </a:solidFill>
                                                          <a:latin typeface="Cambria Math" charset="0"/>
                                                        </a:rPr>
                                                        <m:t>𝛽</m:t>
                                                      </m:r>
                                                      <m:sSub>
                                                        <m:sSubPr>
                                                          <m:ctrlP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panose="02040503050406030204" pitchFamily="18" charset="0"/>
                                                            </a:rPr>
                                                          </m:ctrlPr>
                                                        </m:sSubPr>
                                                        <m:e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𝑋</m:t>
                                                          </m:r>
                                                        </m:e>
                                                        <m:sub>
                                                          <m:r>
                                                            <a:rPr lang="en-US" sz="2900" i="1">
                                                              <a:solidFill>
                                                                <a:schemeClr val="tx1">
                                                                  <a:lumMod val="75000"/>
                                                                  <a:lumOff val="25000"/>
                                                                </a:schemeClr>
                                                              </a:solidFill>
                                                              <a:latin typeface="Cambria Math" charset="0"/>
                                                            </a:rPr>
                                                            <m:t>𝑖</m:t>
                                                          </m:r>
                                                        </m:sub>
                                                      </m:sSub>
                                                    </m:sup>
                                                  </m:sSup>
                                                </m:den>
                                              </m:f>
                                            </m:e>
                                          </m:d>
                                        </m:e>
                                      </m:func>
                                    </m:e>
                                  </m:func>
                                </m:e>
                              </m:d>
                            </m:e>
                            <m:sub>
                              <m:r>
                                <a:rPr lang="en-US" sz="29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9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en-US" sz="2900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123" y="1284103"/>
                <a:ext cx="10611889" cy="1120307"/>
              </a:xfrm>
              <a:prstGeom prst="rect">
                <a:avLst/>
              </a:prstGeom>
              <a:blipFill>
                <a:blip r:embed="rId2"/>
                <a:stretch>
                  <a:fillRect t="-139326" b="-1921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3461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We'd like to predict whether or not a person has a heart disease. And we'd like to make this prediction, for now, just based on the </a:t>
            </a:r>
            <a:r>
              <a:rPr lang="en-US" sz="2400" dirty="0" err="1"/>
              <a:t>MaxHR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How should we visualize these data? 	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719" y="2736274"/>
            <a:ext cx="54864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47258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Classification: Why not Linear Regression?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Binary Response &amp;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Estimating the Simple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using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Extending the Logistic Model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Multiple Logistic Regression</a:t>
            </a:r>
          </a:p>
          <a:p>
            <a:pPr marL="457200" indent="-457200">
              <a:spcAft>
                <a:spcPts val="1200"/>
              </a:spcAft>
              <a:buFont typeface="Arial" charset="0"/>
              <a:buChar char="•"/>
            </a:pPr>
            <a:r>
              <a:rPr lang="en-US" dirty="0"/>
              <a:t>Classification Boundaries</a:t>
            </a:r>
          </a:p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37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5D68D213-3F69-AF4B-BC7C-A77031676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9861" y="989012"/>
            <a:ext cx="7319963" cy="487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076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9292" y="1077812"/>
            <a:ext cx="11582424" cy="2111143"/>
          </a:xfrm>
        </p:spPr>
        <p:txBody>
          <a:bodyPr/>
          <a:lstStyle/>
          <a:p>
            <a:r>
              <a:rPr lang="en-US" sz="2400" dirty="0"/>
              <a:t>There are various ways to fit a logistic model to this data set in Python. The most straightforward in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sklearn</a:t>
            </a:r>
            <a:r>
              <a:rPr lang="en-US" sz="2400" dirty="0"/>
              <a:t> is via  </a:t>
            </a:r>
            <a:r>
              <a:rPr lang="en-US" sz="2400" dirty="0" err="1">
                <a:latin typeface="Courier" charset="0"/>
                <a:ea typeface="Courier" charset="0"/>
                <a:cs typeface="Courier" charset="0"/>
              </a:rPr>
              <a:t>linear_model.LogisticRegression</a:t>
            </a:r>
            <a:r>
              <a:rPr lang="en-US" sz="2400" dirty="0"/>
              <a:t>.  </a:t>
            </a:r>
          </a:p>
        </p:txBody>
      </p:sp>
      <p:pic>
        <p:nvPicPr>
          <p:cNvPr id="67" name="Picture 6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16" y="2133383"/>
            <a:ext cx="8958814" cy="3766126"/>
          </a:xfrm>
          <a:prstGeom prst="rect">
            <a:avLst/>
          </a:prstGeom>
        </p:spPr>
      </p:pic>
      <p:sp>
        <p:nvSpPr>
          <p:cNvPr id="68" name="Oval 67"/>
          <p:cNvSpPr/>
          <p:nvPr/>
        </p:nvSpPr>
        <p:spPr>
          <a:xfrm>
            <a:off x="4807527" y="2759464"/>
            <a:ext cx="1288473" cy="429491"/>
          </a:xfrm>
          <a:prstGeom prst="ellipse">
            <a:avLst/>
          </a:prstGeom>
          <a:noFill/>
          <a:ln w="15875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32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Data: logistic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/>
                  <a:t>Answer some questions: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Write down the logistic regression model. 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Interpret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.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Estimate the probability of heart decease for someone (like Pavlos) with </a:t>
                </a:r>
                <a:r>
                  <a:rPr lang="en-US" sz="2400" dirty="0" err="1"/>
                  <a:t>MaxHR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≈</m:t>
                    </m:r>
                  </m:oMath>
                </a14:m>
                <a:r>
                  <a:rPr lang="en-US" sz="2400" dirty="0"/>
                  <a:t>200? 		</a:t>
                </a:r>
              </a:p>
              <a:p>
                <a:pPr marL="342900" indent="-342900">
                  <a:lnSpc>
                    <a:spcPct val="150000"/>
                  </a:lnSpc>
                  <a:buFont typeface="Arial" charset="0"/>
                  <a:buChar char="•"/>
                </a:pPr>
                <a:r>
                  <a:rPr lang="en-US" sz="2400" dirty="0"/>
                  <a:t>If we were to use this model purely for classification, how would we do so? See any issues?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b="-1041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3135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Categorical Predictors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Just like in linear regression, when the predictor,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, is binary, the interpretation of the model simplifies (and there is a quick closed form solution).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In this case, what are the interpretations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?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For the heart data, let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𝑋</m:t>
                    </m:r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be the indicator that the individual is a male or female.  What is the interpretation of the coefficient estimates in this case?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observed percentage of HD  for women is 26% while it is 55% for men. 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Calculate the estimates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if the indicator for HD was predicted from the gender indicator.</a:t>
                </a:r>
              </a:p>
            </p:txBody>
          </p:sp>
        </mc:Choice>
        <mc:Fallback xmlns="">
          <p:sp>
            <p:nvSpPr>
              <p:cNvPr id="7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38" y="1177925"/>
                <a:ext cx="11009312" cy="2111375"/>
              </a:xfrm>
              <a:blipFill>
                <a:blip r:embed="rId2"/>
                <a:stretch>
                  <a:fillRect l="-806" t="-1796" b="-940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89842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Inference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</a:t>
                </a:r>
                <a:r>
                  <a:rPr lang="en-US" sz="2400" b="1" dirty="0"/>
                  <a:t>uncertainty of the estimates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0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/>
                  <a:t> can be quantified and used to calculate both confidence intervals and hypothesis tests.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estimate for the standard errors of these estimates, likelihood-based, is based on a quantity called Fisher's Information (beyond the scope of this class), which is related to the curvature of the log-likelihood function.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Due to the nature of the underlying Bernoulli distribution, if you estimate the underlying proportion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𝑝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𝑖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 </m:t>
                    </m:r>
                  </m:oMath>
                </a14:m>
                <a:r>
                  <a:rPr lang="en-US" sz="2400" dirty="0"/>
                  <a:t>you get the variance for free!  Because of this, the inferences will be based on the normal approximation (and not </a:t>
                </a:r>
                <a:r>
                  <a:rPr lang="en-US" sz="2400" i="1" dirty="0"/>
                  <a:t>t</a:t>
                </a:r>
                <a:r>
                  <a:rPr lang="en-US" sz="2400" dirty="0"/>
                  <a:t>-distribution based).		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b="1" dirty="0">
                    <a:solidFill>
                      <a:schemeClr val="tx2">
                        <a:lumMod val="75000"/>
                      </a:schemeClr>
                    </a:solidFill>
                  </a:rPr>
                  <a:t>Of course</a:t>
                </a:r>
                <a:r>
                  <a:rPr lang="en-US" sz="2400" dirty="0"/>
                  <a:t>, you could always </a:t>
                </a:r>
                <a:r>
                  <a:rPr lang="en-US" sz="2400" b="1" dirty="0"/>
                  <a:t>bootstrap</a:t>
                </a:r>
                <a:r>
                  <a:rPr lang="en-US" sz="2400" dirty="0"/>
                  <a:t> the results to perform these inferences as well.	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603211" cy="2111143"/>
              </a:xfrm>
              <a:blipFill>
                <a:blip r:embed="rId2"/>
                <a:stretch>
                  <a:fillRect l="-837" t="-2395" r="-120" b="-13293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332056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Classification using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33970384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can we use a logistic regression model to perform classification?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That is, how can we predict 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</m:t>
                    </m:r>
                  </m:oMath>
                </a14:m>
                <a:r>
                  <a:rPr lang="en-US" sz="2400" dirty="0"/>
                  <a:t> vs. when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</m:t>
                    </m:r>
                  </m:oMath>
                </a14:m>
                <a:r>
                  <a:rPr lang="en-US" sz="2400" dirty="0"/>
                  <a:t>?	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mentioned before, we can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=1)≥0.5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=1 </m:t>
                    </m:r>
                  </m:oMath>
                </a14:m>
                <a:r>
                  <a:rPr lang="en-US" sz="2400" dirty="0"/>
                  <a:t> and then classify all observations for which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acc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𝑃</m:t>
                        </m:r>
                      </m:e>
                    </m:acc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𝑌</m:t>
                        </m:r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=0</m:t>
                        </m:r>
                      </m:e>
                    </m:d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&lt;</m:t>
                    </m:r>
                    <m:r>
                      <a:rPr lang="en-US" sz="2400" i="1">
                        <a:latin typeface="Cambria Math" charset="0"/>
                        <a:ea typeface="Cambria Math" charset="0"/>
                        <a:cs typeface="Cambria Math" charset="0"/>
                      </a:rPr>
                      <m:t>0.5 </m:t>
                    </m:r>
                  </m:oMath>
                </a14:m>
                <a:r>
                  <a:rPr lang="en-US" sz="2400" dirty="0"/>
                  <a:t>to be in the group associated with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  <m:r>
                      <a:rPr lang="en-US" sz="2400" i="1">
                        <a:latin typeface="Cambria Math" charset="0"/>
                      </a:rPr>
                      <m:t>=0.</m:t>
                    </m:r>
                  </m:oMath>
                </a14:m>
                <a:endParaRPr lang="en-US" sz="2400" dirty="0"/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Using such an approach is called the standard </a:t>
                </a:r>
                <a:r>
                  <a:rPr lang="en-US" sz="2400" b="1" dirty="0">
                    <a:solidFill>
                      <a:schemeClr val="accent2">
                        <a:lumMod val="75000"/>
                      </a:schemeClr>
                    </a:solidFill>
                  </a:rPr>
                  <a:t>Bayes classifier</a:t>
                </a:r>
                <a:r>
                  <a:rPr lang="en-US" sz="2400" dirty="0"/>
                  <a:t>.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The Bayes classifier takes the approach that assigns each observation to the most likely class, given its predictor values. 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9847837" cy="2111143"/>
              </a:xfrm>
              <a:blipFill rotWithShape="0">
                <a:blip r:embed="rId2"/>
                <a:stretch>
                  <a:fillRect l="-991" t="-2305" b="-14178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416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When will this Bayes classifier be a good one?  When will it be a poor one?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is the one that minimizes the overall classification error rate.  That is, it minimizes: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Is this a good Loss function to minimize?  Why or why not?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The Bayes classifier may be a poor indicator within a group.  Think about the Heart Data scatter plot...		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432" y="2837973"/>
            <a:ext cx="2240973" cy="901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418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Using Logistic Regression for Classification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</p:spPr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has potential to be a good classifier if the predicted probabilities are on both sides of 0 and 1.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How do we extend this classifier if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has more than two categories?</a:t>
                </a:r>
              </a:p>
              <a:p>
                <a:pPr>
                  <a:spcAft>
                    <a:spcPts val="18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5" y="1177758"/>
                <a:ext cx="10327008" cy="3835306"/>
              </a:xfrm>
              <a:blipFill>
                <a:blip r:embed="rId2"/>
                <a:stretch>
                  <a:fillRect l="-860" t="-1320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737742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the Logistic Model</a:t>
            </a:r>
          </a:p>
        </p:txBody>
      </p:sp>
    </p:spTree>
    <p:extLst>
      <p:ext uri="{BB962C8B-B14F-4D97-AF65-F5344CB8AC3E}">
        <p14:creationId xmlns:p14="http://schemas.microsoft.com/office/powerpoint/2010/main" val="1537395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Advertising Data (from earlier lectures)</a:t>
            </a:r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</p:nvPr>
        </p:nvGraphicFramePr>
        <p:xfrm>
          <a:off x="3171125" y="3168091"/>
          <a:ext cx="5769068" cy="219456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226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4226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63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818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0000"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TV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>
                          <a:solidFill>
                            <a:srgbClr val="002060"/>
                          </a:solidFill>
                        </a:rPr>
                        <a:t>radio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>
                          <a:solidFill>
                            <a:srgbClr val="002060"/>
                          </a:solidFill>
                        </a:rPr>
                        <a:t>newspaper</a:t>
                      </a:r>
                    </a:p>
                  </a:txBody>
                  <a:tcP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dirty="0"/>
                        <a:t>sales</a:t>
                      </a:r>
                      <a:endParaRPr b="0" dirty="0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230.1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37.8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22.1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44.5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39.3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10.4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17.2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69.3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9.3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t>151.5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41.3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18.5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0000">
                <a:tc>
                  <a:txBody>
                    <a:bodyPr/>
                    <a:lstStyle/>
                    <a:p>
                      <a:r>
                        <a:rPr dirty="0"/>
                        <a:t>180.8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10.8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t>58.4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dirty="0"/>
                        <a:t>12.9</a:t>
                      </a:r>
                    </a:p>
                  </a:txBody>
                  <a:tcPr>
                    <a:solidFill>
                      <a:schemeClr val="accent2">
                        <a:alpha val="63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4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9326248" y="1415568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9" name="Rounded Rectangular Callout 8"/>
          <p:cNvSpPr/>
          <p:nvPr/>
        </p:nvSpPr>
        <p:spPr>
          <a:xfrm>
            <a:off x="8217562" y="1359195"/>
            <a:ext cx="2312895" cy="1470212"/>
          </a:xfrm>
          <a:prstGeom prst="wedgeRoundRectCallout">
            <a:avLst>
              <a:gd name="adj1" fmla="val -36037"/>
              <a:gd name="adj2" fmla="val 69309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238121" y="1461024"/>
            <a:ext cx="227177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outcome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dependent variable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12" name="Rounded Rectangular Callout 11"/>
          <p:cNvSpPr/>
          <p:nvPr/>
        </p:nvSpPr>
        <p:spPr>
          <a:xfrm flipH="1">
            <a:off x="1720969" y="1340843"/>
            <a:ext cx="2313901" cy="1470212"/>
          </a:xfrm>
          <a:prstGeom prst="wedgeRoundRectCallout">
            <a:avLst>
              <a:gd name="adj1" fmla="val -53797"/>
              <a:gd name="adj2" fmla="val 70007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216520" y="1433208"/>
            <a:ext cx="132279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X</a:t>
            </a: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predictors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features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covariates</a:t>
            </a:r>
          </a:p>
          <a:p>
            <a:pPr algn="ctr"/>
            <a:endParaRPr lang="en-US" dirty="0">
              <a:latin typeface="Karla" charset="0"/>
              <a:ea typeface="Karla" charset="0"/>
              <a:cs typeface="Karla" charset="0"/>
            </a:endParaRPr>
          </a:p>
        </p:txBody>
      </p:sp>
      <p:sp>
        <p:nvSpPr>
          <p:cNvPr id="3" name="Left Brace 2"/>
          <p:cNvSpPr/>
          <p:nvPr/>
        </p:nvSpPr>
        <p:spPr>
          <a:xfrm rot="16200000">
            <a:off x="5372964" y="3333750"/>
            <a:ext cx="368193" cy="4771872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/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449169" y="5950420"/>
            <a:ext cx="21563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>
                <a:latin typeface="Karla" charset="0"/>
                <a:ea typeface="Karla" charset="0"/>
                <a:cs typeface="Karla" charset="0"/>
              </a:rPr>
              <a:t>p</a:t>
            </a:r>
            <a:r>
              <a:rPr lang="en-US" sz="2800" dirty="0">
                <a:latin typeface="Karla" charset="0"/>
                <a:ea typeface="Karla" charset="0"/>
                <a:cs typeface="Karla" charset="0"/>
              </a:rPr>
              <a:t> predictors</a:t>
            </a:r>
          </a:p>
        </p:txBody>
      </p:sp>
      <p:sp>
        <p:nvSpPr>
          <p:cNvPr id="10" name="Left Brace 9"/>
          <p:cNvSpPr/>
          <p:nvPr/>
        </p:nvSpPr>
        <p:spPr>
          <a:xfrm>
            <a:off x="2606722" y="3589362"/>
            <a:ext cx="327547" cy="1705970"/>
          </a:xfrm>
          <a:prstGeom prst="leftBrac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 rot="16200000">
            <a:off x="759970" y="4180737"/>
            <a:ext cx="26965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>
                <a:latin typeface="Karla" charset="0"/>
                <a:ea typeface="Karla" charset="0"/>
                <a:cs typeface="Karla" charset="0"/>
              </a:rPr>
              <a:t>n</a:t>
            </a:r>
            <a:r>
              <a:rPr lang="en-US" sz="2800">
                <a:latin typeface="Karla" charset="0"/>
                <a:ea typeface="Karla" charset="0"/>
                <a:cs typeface="Karla" charset="0"/>
              </a:rPr>
              <a:t>  observations</a:t>
            </a:r>
            <a:endParaRPr lang="en-US" sz="2800" dirty="0">
              <a:latin typeface="Karla" charset="0"/>
              <a:ea typeface="Karla" charset="0"/>
              <a:cs typeface="Karl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05287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Diagnostics in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In linear regression, when is the model appropriate (aka, what are the assumptions)?</a:t>
                </a:r>
              </a:p>
              <a:p>
                <a:r>
                  <a:rPr lang="en-US" sz="2400" dirty="0"/>
                  <a:t>In logistic regression, when is the model appropriate?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don't have to worry about the distribution of the residuals (we get that for free). 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What we do have to worry about is how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'links' 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in its relationship.  More specifically, we assume the 'S'-shaped (aka, sigmoidal) curve follows the logistic function. How could we check this?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8126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464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Alternatives to logistic regression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Why was the logistic function chosen to model how a binary response variable can be predicted from a quantitative predictor?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Because it it takes as inputs values in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(0,1)</m:t>
                    </m:r>
                  </m:oMath>
                </a14:m>
                <a:r>
                  <a:rPr lang="en-US" sz="2400" dirty="0"/>
                  <a:t> and outputs values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−</m:t>
                    </m:r>
                    <m:r>
                      <a:rPr lang="en-US" sz="2400" b="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,</m:t>
                    </m:r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∞</m:t>
                    </m:r>
                    <m:r>
                      <a:rPr lang="en-US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so that the estimation of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𝛽</m:t>
                    </m:r>
                  </m:oMath>
                </a14:m>
                <a:r>
                  <a:rPr lang="en-US" sz="2400" dirty="0"/>
                  <a:t> is unbounded. 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This is not the only function that does this.  Any suggestions? 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Any </a:t>
                </a:r>
                <a:r>
                  <a:rPr lang="en-US" sz="2400" i="1" dirty="0"/>
                  <a:t>inverse CDF </a:t>
                </a:r>
                <a:r>
                  <a:rPr lang="en-US" sz="2400" dirty="0"/>
                  <a:t>function for an unbounded continuous distribution can work as the `link’ between the observed values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</m:oMath>
                </a14:m>
                <a:r>
                  <a:rPr lang="en-US" sz="2400" dirty="0"/>
                  <a:t> and how it relates `linearly' to the predictors.		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So what are possible other choices?  What differences do they have?  Why is logistic regression preferred?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409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7694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The choice of link function determines the shape of the S’ shape.  Let's compare the pdf's for the Logistic and Normal distributions (called a ’</a:t>
            </a:r>
            <a:r>
              <a:rPr lang="en-US" sz="2400" dirty="0" err="1"/>
              <a:t>probit</a:t>
            </a:r>
            <a:r>
              <a:rPr lang="en-US" sz="2400" dirty="0"/>
              <a:t>’ model, econometricians love these):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2286337"/>
            <a:ext cx="6122506" cy="40816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943061" y="6149009"/>
            <a:ext cx="2438400" cy="461665"/>
          </a:xfrm>
          <a:prstGeom prst="rect">
            <a:avLst/>
          </a:prstGeom>
          <a:solidFill>
            <a:srgbClr val="F9F9F9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So what? </a:t>
            </a:r>
            <a:endParaRPr lang="en-US" sz="2400" dirty="0">
              <a:solidFill>
                <a:schemeClr val="tx1">
                  <a:lumMod val="75000"/>
                  <a:lumOff val="25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219708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 vs Normal pdf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932496" y="4384784"/>
            <a:ext cx="10327008" cy="2111143"/>
          </a:xfrm>
        </p:spPr>
        <p:txBody>
          <a:bodyPr/>
          <a:lstStyle/>
          <a:p>
            <a:r>
              <a:rPr lang="en-US" sz="2400" dirty="0"/>
              <a:t>Choosing a distribution with longer tails will make for a shape that asymptotes more slowly (likely a good thing for model fitting).   	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4747" y="637285"/>
            <a:ext cx="6122506" cy="408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33198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42844351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It is simple to illustrate examples in logistic regression when there is just one predictors variable.  </a:t>
            </a:r>
          </a:p>
          <a:p>
            <a:r>
              <a:rPr lang="en-US" sz="2400" dirty="0"/>
              <a:t>But the approach ‘easily’ generalizes to the situation where there are multiple predictors.	 	 </a:t>
            </a:r>
          </a:p>
          <a:p>
            <a:r>
              <a:rPr lang="en-US" sz="2400" dirty="0"/>
              <a:t>A lot of the same details as linear regression apply to logistic regression. Interactions can be considered.  Multicollinearity is a concern.  So is overfitting.  Etc...	 	 </a:t>
            </a:r>
          </a:p>
          <a:p>
            <a:r>
              <a:rPr lang="en-US" sz="2400" dirty="0"/>
              <a:t>So how do we correct for such problems? </a:t>
            </a:r>
          </a:p>
          <a:p>
            <a:r>
              <a:rPr lang="en-US" sz="2400" dirty="0"/>
              <a:t>Regularization and checking though train, test, and cross-validation!	 </a:t>
            </a:r>
          </a:p>
          <a:p>
            <a:r>
              <a:rPr lang="en-US" sz="2400" dirty="0"/>
              <a:t>We will get into the details of this, along with other extensions of logistic regression, in the next lecture.</a:t>
            </a:r>
          </a:p>
        </p:txBody>
      </p:sp>
    </p:spTree>
    <p:extLst>
      <p:ext uri="{BB962C8B-B14F-4D97-AF65-F5344CB8AC3E}">
        <p14:creationId xmlns:p14="http://schemas.microsoft.com/office/powerpoint/2010/main" val="1292527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Classifier with two predictors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8614" y="983807"/>
            <a:ext cx="11314093" cy="2111143"/>
          </a:xfrm>
        </p:spPr>
        <p:txBody>
          <a:bodyPr/>
          <a:lstStyle/>
          <a:p>
            <a:r>
              <a:rPr lang="en-US" sz="2400" dirty="0"/>
              <a:t>How can we estimate a classifier, based on logistic regression, for the following plot?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7274" y="1771319"/>
            <a:ext cx="5343386" cy="4967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1532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sz="2400" dirty="0"/>
                  <a:t>Earlier we saw the general form of </a:t>
                </a:r>
                <a:r>
                  <a:rPr lang="en-US" sz="2400" i="1" dirty="0"/>
                  <a:t>simple</a:t>
                </a:r>
                <a:r>
                  <a:rPr lang="en-US" sz="2400" dirty="0"/>
                  <a:t> logistic regression, meaning when there is just one predictor used in the model. What was the model statement (in terms of linear predictors)? </a:t>
                </a:r>
              </a:p>
              <a:p>
                <a:endParaRPr lang="en-US" sz="2400" dirty="0"/>
              </a:p>
              <a:p>
                <a:endParaRPr lang="en-US" sz="2400" dirty="0"/>
              </a:p>
              <a:p>
                <a:endParaRPr lang="en-US" sz="2400" dirty="0"/>
              </a:p>
              <a:p>
                <a:r>
                  <a:rPr lang="en-US" sz="2400" dirty="0"/>
                  <a:t>Multiple logistic regression is a generalization to multiple predictors.  More specifically we can define a multiple logistic regression model to predict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as such:</a:t>
                </a:r>
              </a:p>
              <a:p>
                <a:endParaRPr lang="en-US" sz="2400" dirty="0"/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804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9748" y="2670991"/>
            <a:ext cx="4852504" cy="8118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2883" y="5168347"/>
            <a:ext cx="7786233" cy="78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792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Fitting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The estimation procedure is identical to that as before for simple logistic regression: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/>
                  <a:t>a likelihood approach is taken, and the function is maximized across all parameters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400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,…,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𝛽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ambria Math" charset="0"/>
                            <a:cs typeface="Cambria Math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sz="2400" dirty="0"/>
                  <a:t> using an iterative method like Newton-Raphson. 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r>
                  <a:rPr lang="en-US" sz="2400" dirty="0"/>
                  <a:t>The actual fitting of a Multiple Logistic Regression is easy using software (of course there's a python package for that) as the iterative maximization of the likelihood has already been hard coded.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sklearn.linear_model</a:t>
                </a:r>
                <a:r>
                  <a:rPr lang="en-US" sz="2400" dirty="0"/>
                  <a:t> package, you just have to create your multidimensional design matrix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𝑋</m:t>
                    </m:r>
                  </m:oMath>
                </a14:m>
                <a:r>
                  <a:rPr lang="en-US" sz="2400" dirty="0"/>
                  <a:t> to be used as predictors in the </a:t>
                </a:r>
                <a:r>
                  <a:rPr lang="en-US" sz="2400" dirty="0" err="1">
                    <a:latin typeface="Courier" charset="0"/>
                    <a:ea typeface="Courier" charset="0"/>
                    <a:cs typeface="Courier" charset="0"/>
                  </a:rPr>
                  <a:t>LogisticRegression</a:t>
                </a:r>
                <a:r>
                  <a:rPr lang="en-US" sz="2400" dirty="0"/>
                  <a:t> function.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117" b="-1204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5474558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Interpretation of Multiple Logistic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</p:spPr>
            <p:txBody>
              <a:bodyPr/>
              <a:lstStyle/>
              <a:p>
                <a:r>
                  <a:rPr lang="en-US" sz="2400" dirty="0"/>
                  <a:t>Interpreting the coefficients in a multiple logistic regression is similar to that of linear regression.</a:t>
                </a:r>
              </a:p>
              <a:p>
                <a:endParaRPr lang="en-US" sz="2400" dirty="0"/>
              </a:p>
              <a:p>
                <a:r>
                  <a:rPr lang="en-US" sz="2400" b="1" dirty="0"/>
                  <a:t>Key</a:t>
                </a:r>
                <a:r>
                  <a:rPr lang="en-US" sz="2400" dirty="0"/>
                  <a:t>: since there are other predictors in the model, the coefficient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 smtClean="0">
                                <a:latin typeface="Cambria Math" charset="0"/>
                                <a:ea typeface="Cambria Math" charset="0"/>
                                <a:cs typeface="Cambria Math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400" dirty="0"/>
                  <a:t> is the association between the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𝑗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en-US" sz="2400" dirty="0"/>
                  <a:t> predictor and the response (on log odds scale).  But do we have to say? Controlling for the other predictors in the model.  </a:t>
                </a:r>
              </a:p>
              <a:p>
                <a:endParaRPr lang="en-US" sz="2400" dirty="0"/>
              </a:p>
              <a:p>
                <a:r>
                  <a:rPr lang="en-US" sz="2400" dirty="0"/>
                  <a:t>We are trying to attribute the partial effects of each model controlling for the others (aka, controlling for possible </a:t>
                </a:r>
                <a:r>
                  <a:rPr lang="en-US" sz="2400" i="1" dirty="0"/>
                  <a:t>confounders</a:t>
                </a:r>
                <a:r>
                  <a:rPr lang="en-US" sz="2400" dirty="0"/>
                  <a:t>}.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3414" y="1177758"/>
                <a:ext cx="10868255" cy="2095529"/>
              </a:xfrm>
              <a:blipFill>
                <a:blip r:embed="rId2"/>
                <a:stretch>
                  <a:fillRect l="-818" t="-2410" r="-818" b="-843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88590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458675" y="2421924"/>
          <a:ext cx="11384033" cy="369467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805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58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230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12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094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1225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284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4143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75120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933768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695643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502212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1088517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609918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</a:tblGrid>
              <a:tr h="494270"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ChestPain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RestBP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Chol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Fbs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>
                          <a:solidFill>
                            <a:srgbClr val="002060"/>
                          </a:solidFill>
                        </a:rPr>
                        <a:t>RestECG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MaxHR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ExAng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Oldpeak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Slope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Ca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>
                          <a:solidFill>
                            <a:srgbClr val="002060"/>
                          </a:solidFill>
                        </a:rPr>
                        <a:t>Thal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AHD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7129">
                <a:tc>
                  <a:txBody>
                    <a:bodyPr/>
                    <a:lstStyle/>
                    <a:p>
                      <a:r>
                        <a:rPr sz="1800" dirty="0"/>
                        <a:t>63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fixed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9758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160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108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2551">
                <a:tc>
                  <a:txBody>
                    <a:bodyPr/>
                    <a:lstStyle/>
                    <a:p>
                      <a:r>
                        <a:rPr sz="1800"/>
                        <a:t>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asymptomatic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129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2.0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reversable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Yes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7838">
                <a:tc>
                  <a:txBody>
                    <a:bodyPr/>
                    <a:lstStyle/>
                    <a:p>
                      <a:r>
                        <a:rPr sz="1800"/>
                        <a:t>37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nonanginal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187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93124">
                <a:tc>
                  <a:txBody>
                    <a:bodyPr/>
                    <a:lstStyle/>
                    <a:p>
                      <a:r>
                        <a:rPr sz="1800" dirty="0"/>
                        <a:t>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nontypical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1.4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/>
                        <a:t>0.0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600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1800" dirty="0"/>
                        <a:t>No</a:t>
                      </a:r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Rounded Rectangular Callout 4"/>
          <p:cNvSpPr/>
          <p:nvPr/>
        </p:nvSpPr>
        <p:spPr>
          <a:xfrm>
            <a:off x="8168135" y="939355"/>
            <a:ext cx="2312895" cy="887219"/>
          </a:xfrm>
          <a:prstGeom prst="wedgeRoundRectCallout">
            <a:avLst>
              <a:gd name="adj1" fmla="val 90047"/>
              <a:gd name="adj2" fmla="val 107683"/>
              <a:gd name="adj3" fmla="val 16667"/>
            </a:avLst>
          </a:prstGeom>
          <a:noFill/>
          <a:ln w="15875" cap="rnd" cmpd="thickThin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8189495" y="779535"/>
            <a:ext cx="22701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endParaRPr lang="en-US" b="1" i="1" dirty="0"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b="1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response</a:t>
            </a:r>
            <a:r>
              <a:rPr lang="en-US" dirty="0">
                <a:solidFill>
                  <a:srgbClr val="C00000"/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dirty="0">
                <a:latin typeface="Karla" charset="0"/>
                <a:ea typeface="Karla" charset="0"/>
                <a:cs typeface="Karla" charset="0"/>
              </a:rPr>
              <a:t>variable </a:t>
            </a:r>
            <a:r>
              <a:rPr lang="en-US" b="1" i="1" dirty="0">
                <a:latin typeface="Karla" charset="0"/>
                <a:ea typeface="Karla" charset="0"/>
                <a:cs typeface="Karla" charset="0"/>
              </a:rPr>
              <a:t>Y</a:t>
            </a:r>
          </a:p>
          <a:p>
            <a:pPr algn="ctr"/>
            <a:r>
              <a:rPr lang="en-US" dirty="0">
                <a:latin typeface="Karla" charset="0"/>
                <a:ea typeface="Karla" charset="0"/>
                <a:cs typeface="Karla" charset="0"/>
              </a:rPr>
              <a:t>is Yes/No</a:t>
            </a:r>
          </a:p>
        </p:txBody>
      </p:sp>
    </p:spTree>
    <p:extLst>
      <p:ext uri="{BB962C8B-B14F-4D97-AF65-F5344CB8AC3E}">
        <p14:creationId xmlns:p14="http://schemas.microsoft.com/office/powerpoint/2010/main" val="3370678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Let's get back to the Heart Data.  We are attempting to predict whether someone has HD based on </a:t>
            </a:r>
            <a:r>
              <a:rPr lang="en-US" sz="2400" dirty="0" err="1"/>
              <a:t>MaxHR</a:t>
            </a:r>
            <a:r>
              <a:rPr lang="en-US" sz="2400" dirty="0"/>
              <a:t> and whether the person is female or male.  The simultaneous effect of these two predictors can be brought into one model.</a:t>
            </a:r>
          </a:p>
          <a:p>
            <a:endParaRPr lang="en-US" sz="2400" dirty="0"/>
          </a:p>
          <a:p>
            <a:r>
              <a:rPr lang="en-US" sz="2400" dirty="0"/>
              <a:t>Recall from earlier we had the following estimated models: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1762" y="3584714"/>
            <a:ext cx="6028475" cy="1938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9388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414" y="1738648"/>
            <a:ext cx="10095369" cy="4512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678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endParaRPr lang="en-US" sz="24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388862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Interactions in Multiple Logistic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Just like in linear regression, interaction terms can be considered in logistic regression.  An </a:t>
            </a:r>
            <a:r>
              <a:rPr lang="en-US" sz="2400" b="1" dirty="0"/>
              <a:t>interaction terms</a:t>
            </a:r>
            <a:r>
              <a:rPr lang="en-US" sz="2400" dirty="0"/>
              <a:t> is incorporated into the model the same way, and the interpretation is very similar (on the log-odds scale of the response of course).</a:t>
            </a:r>
          </a:p>
          <a:p>
            <a:pPr marL="12700" lvl="0" indent="-12700" defTabSz="914400">
              <a:spcBef>
                <a:spcPts val="0"/>
              </a:spcBef>
              <a:spcAft>
                <a:spcPts val="1800"/>
              </a:spcAft>
            </a:pPr>
            <a:r>
              <a:rPr lang="en-US" sz="2400" dirty="0"/>
              <a:t>Write down the model for the Heart data for the 2 predictors plus the interactions term. </a:t>
            </a:r>
          </a:p>
        </p:txBody>
      </p:sp>
    </p:spTree>
    <p:extLst>
      <p:ext uri="{BB962C8B-B14F-4D97-AF65-F5344CB8AC3E}">
        <p14:creationId xmlns:p14="http://schemas.microsoft.com/office/powerpoint/2010/main" val="11033159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Interpreting Multiple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2095529"/>
          </a:xfrm>
        </p:spPr>
        <p:txBody>
          <a:bodyPr/>
          <a:lstStyle/>
          <a:p>
            <a:r>
              <a:rPr lang="en-US" sz="2400" dirty="0"/>
              <a:t>The results for the multiple logistic regression model are: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D9A1F0-CD7A-7043-BA00-1864C6C3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13" y="1622388"/>
            <a:ext cx="9246501" cy="4501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616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questions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868255" cy="4695917"/>
          </a:xfrm>
        </p:spPr>
        <p:txBody>
          <a:bodyPr/>
          <a:lstStyle/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Write down the complete model. Break this down into the model to predict log-odds of heart disease (HD) based on </a:t>
            </a:r>
            <a:r>
              <a:rPr lang="en-US" sz="2400" dirty="0" err="1"/>
              <a:t>MaxHR</a:t>
            </a:r>
            <a:r>
              <a:rPr lang="en-US" sz="2400" dirty="0"/>
              <a:t> for women and the same model for men.  How is this different from the previous model (without interaction)?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Interpret the results of this model.  What does the coefficient for the interaction term represent?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Estimate the odds ratio of HD comparing men to women using this model [trick question].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evidence of multicollinearity in this model?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400" dirty="0"/>
              <a:t>Is there any confounding in this problem?</a:t>
            </a:r>
          </a:p>
        </p:txBody>
      </p:sp>
    </p:spTree>
    <p:extLst>
      <p:ext uri="{BB962C8B-B14F-4D97-AF65-F5344CB8AC3E}">
        <p14:creationId xmlns:p14="http://schemas.microsoft.com/office/powerpoint/2010/main" val="787313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</p:spTree>
    <p:extLst>
      <p:ext uri="{BB962C8B-B14F-4D97-AF65-F5344CB8AC3E}">
        <p14:creationId xmlns:p14="http://schemas.microsoft.com/office/powerpoint/2010/main" val="241139083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boundaries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800"/>
                  </a:spcAft>
                </a:pPr>
                <a:r>
                  <a:rPr lang="en-US" sz="2400" dirty="0"/>
                  <a:t>Recall that we could attempt to purely classify each observation based on whether the estimated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𝑃</m:t>
                    </m:r>
                    <m:r>
                      <a:rPr lang="en-US" sz="2400" b="0" i="1" smtClean="0">
                        <a:latin typeface="Cambria Math" charset="0"/>
                      </a:rPr>
                      <m:t>(</m:t>
                    </m:r>
                    <m:r>
                      <a:rPr lang="en-US" sz="2400" b="0" i="1" smtClean="0">
                        <a:latin typeface="Cambria Math" charset="0"/>
                      </a:rPr>
                      <m:t>𝑌</m:t>
                    </m:r>
                    <m:r>
                      <a:rPr lang="en-US" sz="2400" b="0" i="1" smtClean="0">
                        <a:latin typeface="Cambria Math" charset="0"/>
                      </a:rPr>
                      <m:t>=1)</m:t>
                    </m:r>
                  </m:oMath>
                </a14:m>
                <a:r>
                  <a:rPr lang="en-US" sz="2400" dirty="0"/>
                  <a:t> from the model was greater than 0.5.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When dealing with ‘well-separated’ data, logistic regression can work well in performing classification.</a:t>
                </a:r>
              </a:p>
              <a:p>
                <a:pPr>
                  <a:spcAft>
                    <a:spcPts val="1800"/>
                  </a:spcAft>
                </a:pPr>
                <a:r>
                  <a:rPr lang="en-US" sz="2400" dirty="0"/>
                  <a:t>We saw a 2-D plot last time which had two predictors,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depicted the classes as different colors. A similar one is shown on the next slide.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59" b="-60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1772" y="4185633"/>
            <a:ext cx="4247601" cy="2540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530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385" y="983807"/>
            <a:ext cx="5262307" cy="5310323"/>
          </a:xfrm>
        </p:spPr>
      </p:pic>
    </p:spTree>
    <p:extLst>
      <p:ext uri="{BB962C8B-B14F-4D97-AF65-F5344CB8AC3E}">
        <p14:creationId xmlns:p14="http://schemas.microsoft.com/office/powerpoint/2010/main" val="41654700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Would a logistic regression model perform well in classifying the observations in this example?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What would be a good logistic regression model to classify these points? 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Based on these predictors, two separate logistic regression model were considered that were based on different ordered polynomials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1</m:t>
                        </m:r>
                      </m:sub>
                    </m:sSub>
                    <m:r>
                      <a:rPr lang="en-US" sz="2400" i="1">
                        <a:latin typeface="Cambria Math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𝑋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2400" dirty="0"/>
                  <a:t> and their interactions.  The ‘circles’ represent the boundary for classification.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How can the classification boundary be calculated for a logistic regression?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b="-1158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86083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Heart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70" y="1177758"/>
            <a:ext cx="10327008" cy="2111143"/>
          </a:xfrm>
        </p:spPr>
        <p:txBody>
          <a:bodyPr/>
          <a:lstStyle/>
          <a:p>
            <a:r>
              <a:rPr lang="en-US" sz="2400" dirty="0"/>
              <a:t>These data contain a binary outcome HD for 303 patients who presented with chest pain. An outcome value of: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Yes</a:t>
            </a:r>
            <a:r>
              <a:rPr lang="en-US" sz="2400" dirty="0"/>
              <a:t> indicates the presence of heart disease based on an angiographic test, </a:t>
            </a:r>
          </a:p>
          <a:p>
            <a:pPr marL="1087438" indent="-342900">
              <a:buFont typeface="Arial" charset="0"/>
              <a:buChar char="•"/>
            </a:pPr>
            <a:r>
              <a:rPr lang="en-US" sz="2400" b="1" i="1" dirty="0"/>
              <a:t>No</a:t>
            </a:r>
            <a:r>
              <a:rPr lang="en-US" sz="2400" dirty="0"/>
              <a:t> means no heart disease. </a:t>
            </a:r>
          </a:p>
          <a:p>
            <a:r>
              <a:rPr lang="en-US" sz="2400" dirty="0"/>
              <a:t>There are 13 predictors including: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Age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/>
              <a:t>Sex (0 for women, 1 for men)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Chol</a:t>
            </a:r>
            <a:r>
              <a:rPr lang="en-US" sz="2400" dirty="0"/>
              <a:t> (a cholesterol measurement),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MaxHR</a:t>
            </a:r>
            <a:r>
              <a:rPr lang="en-US" sz="2400" dirty="0"/>
              <a:t> </a:t>
            </a:r>
          </a:p>
          <a:p>
            <a:pPr marL="800100" indent="344488">
              <a:buFont typeface="Arial" charset="0"/>
              <a:buChar char="•"/>
            </a:pPr>
            <a:r>
              <a:rPr lang="en-US" sz="2400" dirty="0" err="1"/>
              <a:t>RestBP</a:t>
            </a:r>
            <a:endParaRPr lang="en-US" sz="2400" dirty="0"/>
          </a:p>
          <a:p>
            <a:pPr marL="800100"/>
            <a:r>
              <a:rPr lang="en-US" sz="2400" dirty="0"/>
              <a:t>and other heart and lung function measurements. </a:t>
            </a:r>
          </a:p>
        </p:txBody>
      </p:sp>
    </p:spTree>
    <p:extLst>
      <p:ext uri="{BB962C8B-B14F-4D97-AF65-F5344CB8AC3E}">
        <p14:creationId xmlns:p14="http://schemas.microsoft.com/office/powerpoint/2010/main" val="47466259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2D Classification in Logistic Regression: an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the previous plot, which classification boundary performs better?  How can you tell?  How would you make this determination in an actual data example? 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We could determine the misclassification rates in left out validation or test set(s)</a:t>
            </a:r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6694" y="3288901"/>
            <a:ext cx="3098657" cy="3126931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5126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36393538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996" y="1482558"/>
            <a:ext cx="10794879" cy="2111143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sz="2400" dirty="0"/>
              <a:t>Up to this point, the methods we have seen have centered around modeling and the prediction of a </a:t>
            </a:r>
            <a:r>
              <a:rPr lang="en-US" sz="2400" b="1" dirty="0"/>
              <a:t>quantitative</a:t>
            </a:r>
            <a:r>
              <a:rPr lang="en-US" sz="2400" dirty="0"/>
              <a:t> response variable (ex, number of taxi pickups, number of bike rentals, </a:t>
            </a:r>
            <a:r>
              <a:rPr lang="en-US" sz="2400" dirty="0" err="1"/>
              <a:t>etc</a:t>
            </a:r>
            <a:r>
              <a:rPr lang="en-US" sz="2400" dirty="0"/>
              <a:t>).  Linear </a:t>
            </a:r>
            <a:r>
              <a:rPr lang="en-US" sz="2400" b="1" dirty="0"/>
              <a:t>regression</a:t>
            </a:r>
            <a:r>
              <a:rPr lang="en-US" sz="2400" dirty="0"/>
              <a:t> (and Ridge, LASSO, </a:t>
            </a:r>
            <a:r>
              <a:rPr lang="en-US" sz="2400" dirty="0" err="1"/>
              <a:t>etc</a:t>
            </a:r>
            <a:r>
              <a:rPr lang="en-US" sz="2400" dirty="0"/>
              <a:t>) perform well under these situations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When the response variable is </a:t>
            </a:r>
            <a:r>
              <a:rPr lang="en-US" sz="2400" b="1" dirty="0"/>
              <a:t>categorical</a:t>
            </a:r>
            <a:r>
              <a:rPr lang="en-US" sz="2400" dirty="0"/>
              <a:t>, then the problem is no longer called a regression problem but is instead labeled as a </a:t>
            </a:r>
            <a:r>
              <a:rPr lang="en-US" sz="2400" b="1" dirty="0">
                <a:solidFill>
                  <a:schemeClr val="accent2">
                    <a:lumMod val="75000"/>
                  </a:schemeClr>
                </a:solidFill>
              </a:rPr>
              <a:t>classification problem</a:t>
            </a:r>
            <a:r>
              <a:rPr lang="en-US" sz="2400" dirty="0"/>
              <a:t>.		</a:t>
            </a:r>
          </a:p>
          <a:p>
            <a:pPr>
              <a:spcAft>
                <a:spcPts val="1800"/>
              </a:spcAft>
            </a:pPr>
            <a:r>
              <a:rPr lang="en-US" sz="2400" dirty="0"/>
              <a:t>The goal is to attempt to classify each observation into a category (aka, class or cluster) defined by </a:t>
            </a:r>
            <a:r>
              <a:rPr lang="en-US" sz="2400" i="1" dirty="0"/>
              <a:t>Y</a:t>
            </a:r>
            <a:r>
              <a:rPr lang="en-US" sz="2400" dirty="0"/>
              <a:t>, based on a set of predictor variables </a:t>
            </a:r>
            <a:r>
              <a:rPr lang="en-US" sz="2400" i="1" dirty="0"/>
              <a:t>X</a:t>
            </a:r>
            <a:r>
              <a:rPr lang="en-US" sz="2400" dirty="0"/>
              <a:t>.	</a:t>
            </a:r>
          </a:p>
        </p:txBody>
      </p:sp>
    </p:spTree>
    <p:extLst>
      <p:ext uri="{BB962C8B-B14F-4D97-AF65-F5344CB8AC3E}">
        <p14:creationId xmlns:p14="http://schemas.microsoft.com/office/powerpoint/2010/main" val="3900225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Classification Examples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7268" y="1454849"/>
            <a:ext cx="10707421" cy="44188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The motivating examples for this lecture(s), homework, and coming labs are based [mostly] on medical data sets.  Classification problems are common in this domain: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where to set the </a:t>
            </a:r>
            <a:r>
              <a:rPr lang="en-US" sz="2400" i="1" dirty="0"/>
              <a:t>cut-off</a:t>
            </a:r>
            <a:r>
              <a:rPr lang="en-US" sz="2400" dirty="0"/>
              <a:t> for some diagnostic test (pregnancy tests, prostate or breast cancer screening tests, etc...)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determine if cancer has gone into remission based on treatment and various other indicators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Trying to classify patients into types or classes of disease based on various genomic markers</a:t>
            </a:r>
          </a:p>
        </p:txBody>
      </p:sp>
    </p:spTree>
    <p:extLst>
      <p:ext uri="{BB962C8B-B14F-4D97-AF65-F5344CB8AC3E}">
        <p14:creationId xmlns:p14="http://schemas.microsoft.com/office/powerpoint/2010/main" val="3592670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6184</TotalTime>
  <Words>2787</Words>
  <Application>Microsoft Macintosh PowerPoint</Application>
  <PresentationFormat>Widescreen</PresentationFormat>
  <Paragraphs>376</Paragraphs>
  <Slides>60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6" baseType="lpstr">
      <vt:lpstr>Karla</vt:lpstr>
      <vt:lpstr>Arial</vt:lpstr>
      <vt:lpstr>Calibri</vt:lpstr>
      <vt:lpstr>Cambria Math</vt:lpstr>
      <vt:lpstr>Courier</vt:lpstr>
      <vt:lpstr>GEC_template</vt:lpstr>
      <vt:lpstr>Lecture 10: Classification and Logistic Regression </vt:lpstr>
      <vt:lpstr>Announcements</vt:lpstr>
      <vt:lpstr>Lecture Outline</vt:lpstr>
      <vt:lpstr>Advertising Data (from earlier lectures)</vt:lpstr>
      <vt:lpstr>Heart Data</vt:lpstr>
      <vt:lpstr>Heart Data</vt:lpstr>
      <vt:lpstr>Classification</vt:lpstr>
      <vt:lpstr>Classification</vt:lpstr>
      <vt:lpstr>Typical Classification Examples</vt:lpstr>
      <vt:lpstr>Why not Linear Regression?</vt:lpstr>
      <vt:lpstr>Simple Classification Example</vt:lpstr>
      <vt:lpstr>Simple Classification Example (cont.)</vt:lpstr>
      <vt:lpstr>Even Simpler Classification Problem: Binary Response</vt:lpstr>
      <vt:lpstr>Even Simpler Classification Problem: Binary Response (cont)</vt:lpstr>
      <vt:lpstr>Even Simpler Classification Problem: Binary Response (cont)</vt:lpstr>
      <vt:lpstr>Binary Response &amp; Logistic Regression</vt:lpstr>
      <vt:lpstr>Pavlos Game #45</vt:lpstr>
      <vt:lpstr>Logistic Regression</vt:lpstr>
      <vt:lpstr>Logistic Regression</vt:lpstr>
      <vt:lpstr>Logistic Regression</vt:lpstr>
      <vt:lpstr>Logistic Regression</vt:lpstr>
      <vt:lpstr>Logistic Regression</vt:lpstr>
      <vt:lpstr> Logistic Regression </vt:lpstr>
      <vt:lpstr>Estimating the Simple Logistic Model</vt:lpstr>
      <vt:lpstr>Estimation in Logistic Regression</vt:lpstr>
      <vt:lpstr>Estimation in Logistic Regression</vt:lpstr>
      <vt:lpstr> Likelihood</vt:lpstr>
      <vt:lpstr> Loss Function</vt:lpstr>
      <vt:lpstr>Heart Data: logistic estimation</vt:lpstr>
      <vt:lpstr>Heart Data: logistic estimation</vt:lpstr>
      <vt:lpstr>Heart Data: logistic estimation</vt:lpstr>
      <vt:lpstr>Heart Data: logistic estimation</vt:lpstr>
      <vt:lpstr>Categorical Predictors</vt:lpstr>
      <vt:lpstr>Statistical Inference in Logistic Regression</vt:lpstr>
      <vt:lpstr>Classification using the Logistic Model</vt:lpstr>
      <vt:lpstr>Using Logistic Regression for Classification</vt:lpstr>
      <vt:lpstr>Using Logistic Regression for Classification</vt:lpstr>
      <vt:lpstr>Using Logistic Regression for Classification</vt:lpstr>
      <vt:lpstr>Extending the Logistic Model</vt:lpstr>
      <vt:lpstr>Model Diagnostics in Logistic Regression</vt:lpstr>
      <vt:lpstr>Alternatives to logistic regression </vt:lpstr>
      <vt:lpstr>Logistic vs Normal pdf</vt:lpstr>
      <vt:lpstr>Logistic vs Normal pdf</vt:lpstr>
      <vt:lpstr>Multiple Logistic Regression</vt:lpstr>
      <vt:lpstr>Multiple Logistic Regression</vt:lpstr>
      <vt:lpstr>Classifier with two predictors</vt:lpstr>
      <vt:lpstr>Multiple Logistic Regression</vt:lpstr>
      <vt:lpstr>Fitting Multiple Logistic Regression</vt:lpstr>
      <vt:lpstr>Interpretation of Multiple Logistic Regression</vt:lpstr>
      <vt:lpstr>Interpreting Multiple Logistic Regression: an Example</vt:lpstr>
      <vt:lpstr>Interpreting Multiple Logistic Regression: an Example</vt:lpstr>
      <vt:lpstr>Some questions</vt:lpstr>
      <vt:lpstr>Interactions in Multiple Logistic Regression</vt:lpstr>
      <vt:lpstr>Interpreting Multiple Logistic Regression: an Example</vt:lpstr>
      <vt:lpstr>Some questions</vt:lpstr>
      <vt:lpstr>Classification Boundaries</vt:lpstr>
      <vt:lpstr>Classification boundaries</vt:lpstr>
      <vt:lpstr>2D Classification in Logistic Regression: an Example</vt:lpstr>
      <vt:lpstr>2D Classification in Logistic Regression: an Example</vt:lpstr>
      <vt:lpstr>2D Classification in Logistic Regression: an Example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Li, Haoxin</cp:lastModifiedBy>
  <cp:revision>169</cp:revision>
  <cp:lastPrinted>2018-10-15T16:40:54Z</cp:lastPrinted>
  <dcterms:created xsi:type="dcterms:W3CDTF">2018-07-11T02:31:23Z</dcterms:created>
  <dcterms:modified xsi:type="dcterms:W3CDTF">2019-10-07T18:58:21Z</dcterms:modified>
</cp:coreProperties>
</file>